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0" r:id="rId12"/>
    <p:sldId id="269" r:id="rId13"/>
    <p:sldId id="267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32222-6197-4E92-BC7F-25FFB97E0281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8269B-F74B-48E3-A417-B2F93B2EAA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74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D8269B-F74B-48E3-A417-B2F93B2EAAD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5092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4902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7342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63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259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5111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9967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6245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187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47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9080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247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315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9131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2174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084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2623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19AA0-B575-4963-9C00-96DF4CA692C5}" type="datetimeFigureOut">
              <a:rPr lang="uk-UA" smtClean="0"/>
              <a:t>03.07.2025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9DA4C98-DCF7-4807-9808-7443DD48B45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0560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1187D3-AD2D-B489-2D2D-4FCB330FA28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12358" b="3373"/>
          <a:stretch/>
        </p:blipFill>
        <p:spPr>
          <a:xfrm>
            <a:off x="0" y="1"/>
            <a:ext cx="12191980" cy="685799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321046-A18C-4CD9-B7D3-2F45A9434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4974" y="1731962"/>
            <a:ext cx="9144000" cy="2900518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FFFFFF"/>
                </a:solidFill>
              </a:rPr>
              <a:t>Звіт директора Ліцею №8  Львівської міської ради за 2024-2025 </a:t>
            </a:r>
            <a:r>
              <a:rPr lang="uk-UA" dirty="0" err="1">
                <a:solidFill>
                  <a:srgbClr val="FFFFFF"/>
                </a:solidFill>
              </a:rPr>
              <a:t>н.р</a:t>
            </a:r>
            <a:r>
              <a:rPr lang="uk-UA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85479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501482-081B-48D7-8AB0-5F9C5EFBC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724" y="225287"/>
            <a:ext cx="8596668" cy="6632713"/>
          </a:xfrm>
        </p:spPr>
        <p:txBody>
          <a:bodyPr>
            <a:normAutofit/>
          </a:bodyPr>
          <a:lstStyle/>
          <a:p>
            <a:r>
              <a:rPr lang="uk-UA" dirty="0"/>
              <a:t>7</a:t>
            </a:r>
            <a:r>
              <a:rPr lang="uk-UA" dirty="0">
                <a:solidFill>
                  <a:schemeClr val="tx1"/>
                </a:solidFill>
              </a:rPr>
              <a:t>. </a:t>
            </a:r>
            <a:r>
              <a:rPr lang="ru-RU" dirty="0">
                <a:solidFill>
                  <a:schemeClr val="tx1"/>
                </a:solidFill>
              </a:rPr>
              <a:t>У 2024-2024 </a:t>
            </a:r>
            <a:r>
              <a:rPr lang="ru-RU" dirty="0" err="1">
                <a:solidFill>
                  <a:schemeClr val="tx1"/>
                </a:solidFill>
              </a:rPr>
              <a:t>н.р</a:t>
            </a:r>
            <a:r>
              <a:rPr lang="ru-RU" dirty="0">
                <a:solidFill>
                  <a:schemeClr val="tx1"/>
                </a:solidFill>
              </a:rPr>
              <a:t>. в </a:t>
            </a:r>
            <a:r>
              <a:rPr lang="ru-RU" dirty="0" err="1">
                <a:solidFill>
                  <a:schemeClr val="tx1"/>
                </a:solidFill>
              </a:rPr>
              <a:t>ліцеї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атестувалось</a:t>
            </a:r>
            <a:r>
              <a:rPr lang="ru-RU" dirty="0">
                <a:solidFill>
                  <a:schemeClr val="tx1"/>
                </a:solidFill>
              </a:rPr>
              <a:t> 7 </a:t>
            </a:r>
            <a:r>
              <a:rPr lang="ru-RU" dirty="0" err="1">
                <a:solidFill>
                  <a:schemeClr val="tx1"/>
                </a:solidFill>
              </a:rPr>
              <a:t>педагогів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uk-UA" dirty="0"/>
              <a:t>Аналіз показників проведення атестації педагогічних працівників свідчить, що якісний склад педагогічного колективу поступово змінюється на краще.  За результатами атестації прийнято такі рішення: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1. Вважати такими, що відповідають займаній посаді, педагогічних працівників:</a:t>
            </a:r>
          </a:p>
          <a:p>
            <a:pPr marL="0" indent="0">
              <a:buNone/>
            </a:pPr>
            <a:r>
              <a:rPr lang="uk-UA" dirty="0"/>
              <a:t>1.1.Івашків Н.П.- учителя мистецтва, керівник гуртка;</a:t>
            </a:r>
          </a:p>
          <a:p>
            <a:pPr marL="0" indent="0">
              <a:buNone/>
            </a:pPr>
            <a:r>
              <a:rPr lang="uk-UA" dirty="0"/>
              <a:t>1.2. Михайлюк І. М. – учителя математики, завуч;</a:t>
            </a:r>
          </a:p>
          <a:p>
            <a:pPr marL="0" indent="0">
              <a:buNone/>
            </a:pPr>
            <a:r>
              <a:rPr lang="uk-UA" dirty="0"/>
              <a:t>1.3.Шубер М.Г.– учителя географії;</a:t>
            </a:r>
          </a:p>
          <a:p>
            <a:pPr marL="0" indent="0">
              <a:buNone/>
            </a:pPr>
            <a:r>
              <a:rPr lang="uk-UA" dirty="0"/>
              <a:t>1.4. </a:t>
            </a:r>
            <a:r>
              <a:rPr lang="uk-UA" dirty="0" err="1"/>
              <a:t>Ясінська</a:t>
            </a:r>
            <a:r>
              <a:rPr lang="uk-UA" dirty="0"/>
              <a:t> С. М.– учителя технологій, керівник гуртка;</a:t>
            </a:r>
          </a:p>
          <a:p>
            <a:pPr marL="0" indent="0">
              <a:buNone/>
            </a:pPr>
            <a:r>
              <a:rPr lang="uk-UA" dirty="0"/>
              <a:t>1.5. Кіндратів Ю. І.- учителя англійської мови.</a:t>
            </a:r>
          </a:p>
          <a:p>
            <a:pPr marL="0" indent="0">
              <a:buNone/>
            </a:pPr>
            <a:r>
              <a:rPr lang="uk-UA" dirty="0"/>
              <a:t>1.6. Мороз Л.Г. – учителя німецької мови;</a:t>
            </a:r>
          </a:p>
          <a:p>
            <a:pPr marL="0" indent="0">
              <a:buNone/>
            </a:pPr>
            <a:r>
              <a:rPr lang="uk-UA" dirty="0"/>
              <a:t>1.7. Чорна М. О. – практичний психолог;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2. Вважати такими, що відповідають раніше присвоєній кваліфікаційній категорії «спеціаліст вищої категорії» та раніше присвоєному педагогічному званню «учитель-методист»:</a:t>
            </a:r>
          </a:p>
          <a:p>
            <a:pPr marL="0" indent="0">
              <a:buNone/>
            </a:pPr>
            <a:r>
              <a:rPr lang="uk-UA" dirty="0"/>
              <a:t>2.1.Михайлюк І.М;</a:t>
            </a:r>
          </a:p>
          <a:p>
            <a:pPr marL="0" indent="0">
              <a:buNone/>
            </a:pPr>
            <a:r>
              <a:rPr lang="uk-UA" dirty="0"/>
              <a:t>2.2. Чорна М.О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20378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18E132-5A57-4374-9CA1-29E154450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210" y="861391"/>
            <a:ext cx="8757167" cy="51799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3. Вважати такими , що відповідають раніше присвоєній кваліфікаційній категорії «спеціаліст вищої категорії» та раніше присвоєному педагогічному званню «старший учитель»:</a:t>
            </a:r>
          </a:p>
          <a:p>
            <a:pPr marL="0" indent="0">
              <a:buNone/>
            </a:pPr>
            <a:r>
              <a:rPr lang="uk-UA" dirty="0"/>
              <a:t>3.1. </a:t>
            </a:r>
            <a:r>
              <a:rPr lang="uk-UA" dirty="0" err="1"/>
              <a:t>Шубер</a:t>
            </a:r>
            <a:r>
              <a:rPr lang="uk-UA" dirty="0"/>
              <a:t> М.Г.</a:t>
            </a:r>
          </a:p>
          <a:p>
            <a:pPr marL="0" indent="0">
              <a:buNone/>
            </a:pPr>
            <a:r>
              <a:rPr lang="uk-UA" dirty="0"/>
              <a:t>3.2 Мороз Л.Г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4. Присвоїти кваліфікаційну категорію «спеціаліст вищої категорії»:</a:t>
            </a:r>
          </a:p>
          <a:p>
            <a:pPr marL="0" indent="0">
              <a:buNone/>
            </a:pPr>
            <a:r>
              <a:rPr lang="uk-UA" dirty="0"/>
              <a:t>4.1. Івашків Н.П.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5. Присвоїти кваліфікаційну категорію «першу категорії»:</a:t>
            </a:r>
          </a:p>
          <a:p>
            <a:pPr marL="0" indent="0">
              <a:buNone/>
            </a:pPr>
            <a:r>
              <a:rPr lang="uk-UA" dirty="0"/>
              <a:t>5.1 Кіндратів Ю.І</a:t>
            </a: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1372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63CE818-26E2-4B98-9554-2ABD32109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115" y="1367037"/>
            <a:ext cx="8995706" cy="41239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Атестаційний період у закладі дав змогу виявити сильні та слабкі сторони в роботі вчителів, </a:t>
            </a:r>
            <a:r>
              <a:rPr lang="uk-UA" dirty="0" err="1"/>
              <a:t>уніс</a:t>
            </a:r>
            <a:r>
              <a:rPr lang="uk-UA" dirty="0"/>
              <a:t> певні корективи в професійну діяльність педагогів. Важливо, щоб педпрацівники, які пройшли атестацію, демонстрували зростання рівня своєї педагогічної майстерності, здійснюючи будь-яку професійну діяльність не лише в рік атестації, але й у </a:t>
            </a:r>
            <a:r>
              <a:rPr lang="uk-UA" dirty="0" err="1"/>
              <a:t>міжатестаційний</a:t>
            </a:r>
            <a:r>
              <a:rPr lang="uk-UA" dirty="0"/>
              <a:t> період. Атестація педпрацівників у 2024-2025 році сприяла удосконаленню методичної і професійної майстерності учителів, впровадженню в практику роботи колективу нових форм і методів роботи, виявленню сильних і слабких сторін діяльності педагогів, стала шляхом реалізації самоосвіти через методичну роботу як оптимальний варіант післядипломної освіти педпрацівників.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uk-UA" dirty="0"/>
              <a:t>8. Між педагогами ліцею сформовані та підтримуються партнерські взаємини, учителі формують справжню команду однодумців, навіть відпочивають разом (поїздка на сироварню Гарбузовий Рай</a:t>
            </a:r>
            <a:r>
              <a:rPr lang="uk-UA" dirty="0">
                <a:solidFill>
                  <a:schemeClr val="tx1"/>
                </a:solidFill>
              </a:rPr>
              <a:t>, виїзна нарада в УКУ, спільна коляда, відвідування театру тощо)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5016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F08E5-5AE6-4703-BC4D-1D2D0A6AE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Напрямок</a:t>
            </a:r>
            <a:r>
              <a:rPr lang="ru-RU" dirty="0"/>
              <a:t> 5. Система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8318953-C934-45D7-A361-9EA716733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Діяльність інформаційного простору (сайт, фейсбук, телеграм). </a:t>
            </a:r>
          </a:p>
          <a:p>
            <a:r>
              <a:rPr lang="uk-UA" dirty="0"/>
              <a:t>2. Провели </a:t>
            </a:r>
            <a:r>
              <a:rPr lang="uk-UA" dirty="0" err="1"/>
              <a:t>самооцінювання</a:t>
            </a:r>
            <a:r>
              <a:rPr lang="uk-UA" dirty="0"/>
              <a:t> якості освітньої діяльності всіма учасниками освітнього процесу. Квітень 2025 року. Ознайомитись зі звітом можна на сайті ліцею.</a:t>
            </a:r>
          </a:p>
          <a:p>
            <a:r>
              <a:rPr lang="uk-UA" dirty="0"/>
              <a:t>3. Налагоджено канали комунікації між учасниками освітнього процесу: батьківські збори, збори батьківської громади ліцею.</a:t>
            </a:r>
          </a:p>
          <a:p>
            <a:r>
              <a:rPr lang="ru-RU" dirty="0"/>
              <a:t>4. </a:t>
            </a:r>
            <a:r>
              <a:rPr lang="ru-RU" dirty="0" err="1"/>
              <a:t>Оновлено</a:t>
            </a:r>
            <a:r>
              <a:rPr lang="ru-RU" dirty="0"/>
              <a:t> та </a:t>
            </a:r>
            <a:r>
              <a:rPr lang="ru-RU" dirty="0" err="1"/>
              <a:t>затверджено</a:t>
            </a:r>
            <a:r>
              <a:rPr lang="ru-RU" dirty="0"/>
              <a:t> правила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здобувачів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у </a:t>
            </a:r>
            <a:r>
              <a:rPr lang="ru-RU" dirty="0" err="1"/>
              <a:t>ліцеї</a:t>
            </a:r>
            <a:r>
              <a:rPr lang="ru-RU" dirty="0"/>
              <a:t> (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розміщена</a:t>
            </a:r>
            <a:r>
              <a:rPr lang="ru-RU" dirty="0"/>
              <a:t> на </a:t>
            </a:r>
            <a:r>
              <a:rPr lang="ru-RU" dirty="0" err="1"/>
              <a:t>сайті</a:t>
            </a:r>
            <a:r>
              <a:rPr lang="ru-RU" dirty="0"/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2978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11B3F4-DFC0-43C3-8438-9ECEDCEE2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8000" dirty="0"/>
              <a:t>Дякую за увагу</a:t>
            </a:r>
          </a:p>
        </p:txBody>
      </p:sp>
    </p:spTree>
    <p:extLst>
      <p:ext uri="{BB962C8B-B14F-4D97-AF65-F5344CB8AC3E}">
        <p14:creationId xmlns:p14="http://schemas.microsoft.com/office/powerpoint/2010/main" val="3894785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F2CD13-92B2-4428-B930-C69500472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137402"/>
            <a:ext cx="8596668" cy="1320800"/>
          </a:xfrm>
        </p:spPr>
        <p:txBody>
          <a:bodyPr/>
          <a:lstStyle/>
          <a:p>
            <a:r>
              <a:rPr lang="uk-UA" dirty="0"/>
              <a:t>Напрямок 1. Ліцей №8 ЛМР</a:t>
            </a:r>
            <a:br>
              <a:rPr lang="uk-UA" dirty="0"/>
            </a:br>
            <a:r>
              <a:rPr lang="uk-UA" dirty="0"/>
              <a:t>Напрямок 2. Освітнє середовище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40F75AD-4CD8-4EF1-B9B0-5152E3C4C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4100" y="1489629"/>
            <a:ext cx="8453414" cy="258368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Забезпечено</a:t>
            </a:r>
            <a:r>
              <a:rPr lang="ru-RU" dirty="0"/>
              <a:t> </a:t>
            </a:r>
            <a:r>
              <a:rPr lang="ru-RU" dirty="0" err="1"/>
              <a:t>комп'ютерною</a:t>
            </a:r>
            <a:r>
              <a:rPr lang="ru-RU" dirty="0"/>
              <a:t> </a:t>
            </a:r>
            <a:r>
              <a:rPr lang="ru-RU" dirty="0" err="1"/>
              <a:t>технікою</a:t>
            </a:r>
            <a:r>
              <a:rPr lang="ru-RU" dirty="0"/>
              <a:t> </a:t>
            </a:r>
            <a:r>
              <a:rPr lang="ru-RU" dirty="0" err="1"/>
              <a:t>навчальні</a:t>
            </a:r>
            <a:r>
              <a:rPr lang="ru-RU" dirty="0"/>
              <a:t> </a:t>
            </a:r>
            <a:r>
              <a:rPr lang="ru-RU" dirty="0" err="1"/>
              <a:t>кабінети</a:t>
            </a:r>
            <a:r>
              <a:rPr lang="ru-RU" dirty="0"/>
              <a:t> та </a:t>
            </a:r>
            <a:r>
              <a:rPr lang="ru-RU" dirty="0" err="1"/>
              <a:t>вчителів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отримали</a:t>
            </a:r>
            <a:r>
              <a:rPr lang="ru-RU" dirty="0"/>
              <a:t> 28 </a:t>
            </a:r>
            <a:r>
              <a:rPr lang="ru-RU" dirty="0" err="1"/>
              <a:t>ноутбуків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партнерів</a:t>
            </a:r>
            <a:r>
              <a:rPr lang="ru-RU" dirty="0"/>
              <a:t> з </a:t>
            </a:r>
            <a:r>
              <a:rPr lang="ru-RU" dirty="0" err="1"/>
              <a:t>Німеччини</a:t>
            </a:r>
            <a:r>
              <a:rPr lang="ru-RU" dirty="0"/>
              <a:t> (ремонт та </a:t>
            </a:r>
            <a:r>
              <a:rPr lang="ru-RU" dirty="0" err="1"/>
              <a:t>технічне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отримали</a:t>
            </a:r>
            <a:r>
              <a:rPr lang="ru-RU" dirty="0"/>
              <a:t> 15 </a:t>
            </a:r>
            <a:r>
              <a:rPr lang="ru-RU" dirty="0" err="1"/>
              <a:t>ноутбуків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партнерів</a:t>
            </a:r>
            <a:r>
              <a:rPr lang="ru-RU" dirty="0"/>
              <a:t> з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Британії</a:t>
            </a:r>
            <a:r>
              <a:rPr lang="ru-RU" dirty="0"/>
              <a:t> (ремонт та </a:t>
            </a:r>
            <a:r>
              <a:rPr lang="ru-RU" dirty="0" err="1"/>
              <a:t>технічне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закупили одну </a:t>
            </a:r>
            <a:r>
              <a:rPr lang="ru-RU" dirty="0" err="1"/>
              <a:t>зовнішню</a:t>
            </a:r>
            <a:r>
              <a:rPr lang="ru-RU" dirty="0"/>
              <a:t> </a:t>
            </a:r>
            <a:r>
              <a:rPr lang="ru-RU" dirty="0" err="1"/>
              <a:t>акустичну</a:t>
            </a:r>
            <a:r>
              <a:rPr lang="ru-RU" dirty="0"/>
              <a:t> колонку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Закупили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інтерактивні</a:t>
            </a:r>
            <a:r>
              <a:rPr lang="ru-RU" dirty="0"/>
              <a:t> </a:t>
            </a:r>
            <a:r>
              <a:rPr lang="ru-RU" dirty="0" err="1"/>
              <a:t>панелі</a:t>
            </a:r>
            <a:r>
              <a:rPr lang="ru-RU" dirty="0"/>
              <a:t> для </a:t>
            </a:r>
            <a:r>
              <a:rPr lang="ru-RU" dirty="0" err="1"/>
              <a:t>учнів</a:t>
            </a:r>
            <a:r>
              <a:rPr lang="ru-RU" dirty="0"/>
              <a:t> 7-их </a:t>
            </a:r>
            <a:r>
              <a:rPr lang="ru-RU" dirty="0" err="1"/>
              <a:t>класів</a:t>
            </a:r>
            <a:endParaRPr lang="ru-RU" dirty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випускників</a:t>
            </a:r>
            <a:r>
              <a:rPr lang="ru-RU" dirty="0"/>
              <a:t>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/>
              <a:t>кольоровий</a:t>
            </a:r>
            <a:r>
              <a:rPr lang="ru-RU" dirty="0"/>
              <a:t> принтер (сканер та ксерокс)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встановили</a:t>
            </a:r>
            <a:r>
              <a:rPr lang="ru-RU" dirty="0"/>
              <a:t> </a:t>
            </a:r>
            <a:r>
              <a:rPr lang="en-US" dirty="0"/>
              <a:t>WIFI </a:t>
            </a:r>
            <a:r>
              <a:rPr lang="uk-UA" dirty="0"/>
              <a:t>у навчальні кабінети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v"/>
            </a:pPr>
            <a:endParaRPr lang="uk-UA" dirty="0"/>
          </a:p>
        </p:txBody>
      </p:sp>
      <p:sp>
        <p:nvSpPr>
          <p:cNvPr id="4" name="Місце для вмісту 2">
            <a:extLst>
              <a:ext uri="{FF2B5EF4-FFF2-40B4-BE49-F238E27FC236}">
                <a16:creationId xmlns:a16="http://schemas.microsoft.com/office/drawing/2014/main" id="{9CB698FF-DC1B-4A77-AE1B-9EF74CD6B395}"/>
              </a:ext>
            </a:extLst>
          </p:cNvPr>
          <p:cNvSpPr txBox="1">
            <a:spLocks/>
          </p:cNvSpPr>
          <p:nvPr/>
        </p:nvSpPr>
        <p:spPr>
          <a:xfrm>
            <a:off x="1399228" y="4065524"/>
            <a:ext cx="8453414" cy="2583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2. Закуплено: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комплекти</a:t>
            </a:r>
            <a:r>
              <a:rPr lang="ru-RU" dirty="0"/>
              <a:t>  парт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тканинні</a:t>
            </a:r>
            <a:r>
              <a:rPr lang="ru-RU" dirty="0"/>
              <a:t> </a:t>
            </a:r>
            <a:r>
              <a:rPr lang="ru-RU" dirty="0" err="1"/>
              <a:t>ролети</a:t>
            </a:r>
            <a:endParaRPr lang="ru-RU" dirty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ламінат</a:t>
            </a:r>
            <a:r>
              <a:rPr lang="ru-RU" dirty="0"/>
              <a:t> у </a:t>
            </a:r>
            <a:r>
              <a:rPr lang="ru-RU" dirty="0" err="1"/>
              <a:t>навчальні</a:t>
            </a:r>
            <a:r>
              <a:rPr lang="ru-RU" dirty="0"/>
              <a:t> </a:t>
            </a:r>
            <a:r>
              <a:rPr lang="ru-RU" dirty="0" err="1"/>
              <a:t>кабінети</a:t>
            </a:r>
            <a:r>
              <a:rPr lang="ru-RU" dirty="0"/>
              <a:t> та </a:t>
            </a:r>
            <a:r>
              <a:rPr lang="ru-RU" dirty="0" err="1"/>
              <a:t>охорони</a:t>
            </a:r>
            <a:endParaRPr lang="ru-RU" dirty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спортивний</a:t>
            </a:r>
            <a:r>
              <a:rPr lang="ru-RU" dirty="0"/>
              <a:t> </a:t>
            </a:r>
            <a:r>
              <a:rPr lang="ru-RU" dirty="0" err="1"/>
              <a:t>інвентар</a:t>
            </a:r>
            <a:r>
              <a:rPr lang="ru-RU" dirty="0"/>
              <a:t> </a:t>
            </a:r>
            <a:r>
              <a:rPr lang="ru-RU" dirty="0" err="1"/>
              <a:t>тенісний</a:t>
            </a:r>
            <a:r>
              <a:rPr lang="ru-RU" dirty="0"/>
              <a:t> </a:t>
            </a:r>
            <a:r>
              <a:rPr lang="ru-RU" dirty="0" err="1"/>
              <a:t>стіл</a:t>
            </a:r>
            <a:endParaRPr lang="ru-RU" dirty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систему </a:t>
            </a:r>
            <a:r>
              <a:rPr lang="ru-RU" dirty="0" err="1"/>
              <a:t>оповіщення</a:t>
            </a:r>
            <a:r>
              <a:rPr lang="ru-RU" dirty="0"/>
              <a:t> (</a:t>
            </a:r>
            <a:r>
              <a:rPr lang="ru-RU" dirty="0" err="1"/>
              <a:t>радіо</a:t>
            </a:r>
            <a:r>
              <a:rPr lang="ru-RU" dirty="0"/>
              <a:t>-рубка)</a:t>
            </a:r>
          </a:p>
          <a:p>
            <a:pPr marL="0" indent="0">
              <a:buFont typeface="Wingdings 3" charset="2"/>
              <a:buNone/>
            </a:pPr>
            <a:endParaRPr lang="ru-RU" dirty="0"/>
          </a:p>
          <a:p>
            <a:pPr marL="0" indent="0">
              <a:buFont typeface="Wingdings 3" charset="2"/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v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33095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9C6671-DCCD-47AA-BF32-9BCE8F942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923" y="0"/>
            <a:ext cx="9354154" cy="6618672"/>
          </a:xfrm>
        </p:spPr>
        <p:txBody>
          <a:bodyPr>
            <a:normAutofit lnSpcReduction="10000"/>
          </a:bodyPr>
          <a:lstStyle/>
          <a:p>
            <a:r>
              <a:rPr lang="uk-UA" dirty="0"/>
              <a:t>3. Простори: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оновили</a:t>
            </a:r>
            <a:r>
              <a:rPr lang="ru-RU" dirty="0"/>
              <a:t> </a:t>
            </a:r>
            <a:r>
              <a:rPr lang="ru-RU" dirty="0" err="1"/>
              <a:t>електропостачання</a:t>
            </a:r>
            <a:r>
              <a:rPr lang="ru-RU" dirty="0"/>
              <a:t> </a:t>
            </a:r>
            <a:r>
              <a:rPr lang="ru-RU" dirty="0" err="1"/>
              <a:t>будівлі</a:t>
            </a:r>
            <a:r>
              <a:rPr lang="ru-RU" dirty="0"/>
              <a:t> </a:t>
            </a:r>
            <a:r>
              <a:rPr lang="ru-RU" dirty="0" err="1"/>
              <a:t>ліцею</a:t>
            </a:r>
            <a:r>
              <a:rPr lang="ru-RU" dirty="0"/>
              <a:t> (</a:t>
            </a:r>
            <a:r>
              <a:rPr lang="ru-RU" dirty="0" err="1"/>
              <a:t>капітальний</a:t>
            </a:r>
            <a:r>
              <a:rPr lang="ru-RU" dirty="0"/>
              <a:t> ремонт та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замінили</a:t>
            </a:r>
            <a:r>
              <a:rPr lang="ru-RU" dirty="0"/>
              <a:t> проводку в </a:t>
            </a:r>
            <a:r>
              <a:rPr lang="ru-RU" dirty="0" err="1"/>
              <a:t>укрітті</a:t>
            </a:r>
            <a:endParaRPr lang="ru-RU" dirty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уклали</a:t>
            </a:r>
            <a:r>
              <a:rPr lang="ru-RU" dirty="0"/>
              <a:t> </a:t>
            </a:r>
            <a:r>
              <a:rPr lang="ru-RU" dirty="0" err="1"/>
              <a:t>бруківку</a:t>
            </a:r>
            <a:r>
              <a:rPr lang="ru-RU" dirty="0"/>
              <a:t> в </a:t>
            </a:r>
            <a:r>
              <a:rPr lang="ru-RU" dirty="0" err="1"/>
              <a:t>укритті</a:t>
            </a:r>
            <a:endParaRPr lang="ru-RU" dirty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втановили</a:t>
            </a:r>
            <a:r>
              <a:rPr lang="ru-RU" dirty="0"/>
              <a:t> </a:t>
            </a:r>
            <a:r>
              <a:rPr lang="ru-RU" dirty="0" err="1"/>
              <a:t>питний</a:t>
            </a:r>
            <a:r>
              <a:rPr lang="ru-RU" dirty="0"/>
              <a:t> фонтанчик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переклали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у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кабінетах</a:t>
            </a:r>
            <a:r>
              <a:rPr lang="ru-RU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облаштували</a:t>
            </a:r>
            <a:r>
              <a:rPr lang="ru-RU" dirty="0"/>
              <a:t> </a:t>
            </a:r>
            <a:r>
              <a:rPr lang="ru-RU" dirty="0" err="1"/>
              <a:t>кабінет</a:t>
            </a:r>
            <a:r>
              <a:rPr lang="ru-RU" dirty="0"/>
              <a:t> психолога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облаштували</a:t>
            </a:r>
            <a:r>
              <a:rPr lang="ru-RU" dirty="0"/>
              <a:t> медпункт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облаштували</a:t>
            </a:r>
            <a:r>
              <a:rPr lang="ru-RU" dirty="0"/>
              <a:t> </a:t>
            </a:r>
            <a:r>
              <a:rPr lang="ru-RU" dirty="0" err="1"/>
              <a:t>кабінет</a:t>
            </a:r>
            <a:r>
              <a:rPr lang="ru-RU" dirty="0"/>
              <a:t> </a:t>
            </a:r>
            <a:r>
              <a:rPr lang="ru-RU" dirty="0" err="1"/>
              <a:t>учнівського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оновили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</a:t>
            </a:r>
            <a:r>
              <a:rPr lang="ru-RU" dirty="0" err="1"/>
              <a:t>ідальні</a:t>
            </a:r>
            <a:r>
              <a:rPr lang="ru-RU" dirty="0"/>
              <a:t> (закупили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крани</a:t>
            </a:r>
            <a:r>
              <a:rPr lang="ru-RU" dirty="0"/>
              <a:t> з душем для </a:t>
            </a:r>
            <a:r>
              <a:rPr lang="ru-RU" dirty="0" err="1"/>
              <a:t>миття</a:t>
            </a:r>
            <a:r>
              <a:rPr lang="ru-RU" dirty="0"/>
              <a:t> </a:t>
            </a:r>
            <a:r>
              <a:rPr lang="ru-RU" dirty="0" err="1"/>
              <a:t>овочів</a:t>
            </a:r>
            <a:r>
              <a:rPr lang="ru-RU" dirty="0"/>
              <a:t> та посуду)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реконструювали</a:t>
            </a:r>
            <a:r>
              <a:rPr lang="ru-RU" dirty="0"/>
              <a:t> </a:t>
            </a:r>
            <a:r>
              <a:rPr lang="ru-RU" dirty="0" err="1"/>
              <a:t>спортивний</a:t>
            </a:r>
            <a:r>
              <a:rPr lang="ru-RU" dirty="0"/>
              <a:t> </a:t>
            </a:r>
            <a:r>
              <a:rPr lang="ru-RU" dirty="0" err="1"/>
              <a:t>майданчик</a:t>
            </a:r>
            <a:endParaRPr lang="ru-RU" dirty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встановили</a:t>
            </a:r>
            <a:r>
              <a:rPr lang="ru-RU" dirty="0"/>
              <a:t> лавки на </a:t>
            </a:r>
            <a:r>
              <a:rPr lang="ru-RU" dirty="0" err="1"/>
              <a:t>поверхах</a:t>
            </a:r>
            <a:endParaRPr lang="ru-RU" dirty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зробили</a:t>
            </a:r>
            <a:r>
              <a:rPr lang="ru-RU" dirty="0"/>
              <a:t> ремонт </a:t>
            </a:r>
            <a:r>
              <a:rPr lang="ru-RU" dirty="0" err="1"/>
              <a:t>роздягалки</a:t>
            </a:r>
            <a:r>
              <a:rPr lang="ru-RU" dirty="0"/>
              <a:t> для </a:t>
            </a:r>
            <a:r>
              <a:rPr lang="ru-RU" dirty="0" err="1"/>
              <a:t>дівчат</a:t>
            </a:r>
            <a:endParaRPr lang="ru-RU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отримали від батьків бойлер у майстерню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облаштували подвір’я ліцею (закупили кущі та квіти)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перейшли на ЕКО утилізацію відходів</a:t>
            </a:r>
          </a:p>
          <a:p>
            <a:pPr>
              <a:buFont typeface="Wingdings" panose="05000000000000000000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012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7AE720-910C-46EE-9FF1-1BD959EE7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555" y="1310820"/>
            <a:ext cx="9381066" cy="4796666"/>
          </a:xfrm>
        </p:spPr>
        <p:txBody>
          <a:bodyPr>
            <a:normAutofit/>
          </a:bodyPr>
          <a:lstStyle/>
          <a:p>
            <a:r>
              <a:rPr lang="ru-RU" dirty="0"/>
              <a:t>4.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інклюзивного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– </a:t>
            </a:r>
            <a:r>
              <a:rPr lang="ru-RU" dirty="0" err="1"/>
              <a:t>облаштували</a:t>
            </a:r>
            <a:r>
              <a:rPr lang="ru-RU" dirty="0"/>
              <a:t> </a:t>
            </a:r>
            <a:r>
              <a:rPr lang="ru-RU" dirty="0" err="1"/>
              <a:t>безпороговий</a:t>
            </a:r>
            <a:r>
              <a:rPr lang="ru-RU" dirty="0"/>
              <a:t> </a:t>
            </a:r>
            <a:r>
              <a:rPr lang="ru-RU" dirty="0" err="1"/>
              <a:t>вхід</a:t>
            </a:r>
            <a:r>
              <a:rPr lang="ru-RU" dirty="0"/>
              <a:t> у </a:t>
            </a:r>
            <a:r>
              <a:rPr lang="ru-RU" dirty="0" err="1"/>
              <a:t>ліцей</a:t>
            </a:r>
            <a:r>
              <a:rPr lang="ru-RU" dirty="0"/>
              <a:t> та провели </a:t>
            </a:r>
            <a:r>
              <a:rPr lang="ru-RU" dirty="0" err="1"/>
              <a:t>реконструкцію</a:t>
            </a:r>
            <a:r>
              <a:rPr lang="ru-RU" dirty="0"/>
              <a:t> </a:t>
            </a:r>
            <a:r>
              <a:rPr lang="ru-RU" dirty="0" err="1"/>
              <a:t>санвузла</a:t>
            </a:r>
            <a:r>
              <a:rPr lang="ru-RU" dirty="0"/>
              <a:t>.</a:t>
            </a:r>
          </a:p>
          <a:p>
            <a:r>
              <a:rPr lang="uk-UA" dirty="0"/>
              <a:t>5. Реалізація заходів із запобігання </a:t>
            </a:r>
            <a:r>
              <a:rPr lang="uk-UA" dirty="0" err="1"/>
              <a:t>булінгу</a:t>
            </a:r>
            <a:r>
              <a:rPr lang="uk-UA" dirty="0"/>
              <a:t> та проявів дискримінації в усіх класах ліцею: лекції класних керівників та психолога.</a:t>
            </a:r>
          </a:p>
          <a:p>
            <a:r>
              <a:rPr lang="uk-UA" dirty="0"/>
              <a:t>6. Оновлено алгоритм дій при оголошенні повітряної тривоги </a:t>
            </a:r>
          </a:p>
          <a:p>
            <a:r>
              <a:rPr lang="uk-UA" dirty="0"/>
              <a:t>7. Проведено «День цивільного захисту» - комплексний план заходів з охорони праці, пожежної безпеки</a:t>
            </a:r>
          </a:p>
          <a:p>
            <a:r>
              <a:rPr lang="uk-UA" dirty="0"/>
              <a:t>8. Проведено навчання працівників з підготовки до надзвичайних ситуацій (перед початком навчального року) та з техніки безпеки впродовж навчального року </a:t>
            </a:r>
          </a:p>
          <a:p>
            <a:r>
              <a:rPr lang="uk-UA" dirty="0"/>
              <a:t>9. Проведено моніторинг якості харчування, розроблено сезонні перспективні меню за стандартами НАССР та комплекси, для зручності оплати працює термінал</a:t>
            </a:r>
          </a:p>
        </p:txBody>
      </p:sp>
    </p:spTree>
    <p:extLst>
      <p:ext uri="{BB962C8B-B14F-4D97-AF65-F5344CB8AC3E}">
        <p14:creationId xmlns:p14="http://schemas.microsoft.com/office/powerpoint/2010/main" val="75234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3EF22C-A3DA-47C4-8336-F9E5FE715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Напрямок</a:t>
            </a:r>
            <a:r>
              <a:rPr lang="ru-RU" dirty="0"/>
              <a:t> 3. Система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освітньої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учнів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12DF6E4-F984-4F21-BEF7-9BC9A6FF9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4319724"/>
          </a:xfrm>
        </p:spPr>
        <p:txBody>
          <a:bodyPr>
            <a:normAutofit/>
          </a:bodyPr>
          <a:lstStyle/>
          <a:p>
            <a:r>
              <a:rPr lang="uk-UA" dirty="0"/>
              <a:t>1. Обговорення нових підходів в оцінюванні досягнень учнів та їх відображення в електронному журналі так, щоб інформація була зрозумілою і учням, і батькам.</a:t>
            </a:r>
          </a:p>
          <a:p>
            <a:r>
              <a:rPr lang="ru-RU" dirty="0"/>
              <a:t>2. За </a:t>
            </a:r>
            <a:r>
              <a:rPr lang="ru-RU" dirty="0" err="1"/>
              <a:t>підсумками</a:t>
            </a:r>
            <a:r>
              <a:rPr lang="ru-RU" dirty="0"/>
              <a:t> НМТ </a:t>
            </a:r>
            <a:r>
              <a:rPr lang="ru-RU" dirty="0" smtClean="0"/>
              <a:t>2024 </a:t>
            </a:r>
            <a:r>
              <a:rPr lang="ru-RU" dirty="0"/>
              <a:t>року наш </a:t>
            </a:r>
            <a:r>
              <a:rPr lang="ru-RU" dirty="0" err="1"/>
              <a:t>ліцей</a:t>
            </a:r>
            <a:r>
              <a:rPr lang="ru-RU" dirty="0"/>
              <a:t> </a:t>
            </a:r>
            <a:r>
              <a:rPr lang="ru-RU" dirty="0" smtClean="0"/>
              <a:t>8-ий </a:t>
            </a:r>
            <a:r>
              <a:rPr lang="ru-RU" dirty="0"/>
              <a:t>у м. </a:t>
            </a:r>
            <a:r>
              <a:rPr lang="ru-RU" dirty="0" err="1"/>
              <a:t>Львові</a:t>
            </a:r>
            <a:r>
              <a:rPr lang="ru-RU" dirty="0"/>
              <a:t> та 45-ий в </a:t>
            </a:r>
            <a:r>
              <a:rPr lang="ru-RU" dirty="0" err="1"/>
              <a:t>Україні</a:t>
            </a:r>
            <a:r>
              <a:rPr lang="ru-RU" dirty="0"/>
              <a:t>!!!</a:t>
            </a:r>
          </a:p>
          <a:p>
            <a:r>
              <a:rPr lang="ru-RU" dirty="0"/>
              <a:t>3. За </a:t>
            </a:r>
            <a:r>
              <a:rPr lang="ru-RU" dirty="0" err="1"/>
              <a:t>підсумками</a:t>
            </a:r>
            <a:r>
              <a:rPr lang="ru-RU" dirty="0"/>
              <a:t> НМТ </a:t>
            </a:r>
            <a:r>
              <a:rPr lang="ru-RU" dirty="0" smtClean="0"/>
              <a:t>2025 </a:t>
            </a:r>
            <a:r>
              <a:rPr lang="ru-RU" dirty="0"/>
              <a:t>року станом на </a:t>
            </a:r>
            <a:r>
              <a:rPr lang="ru-RU" dirty="0" smtClean="0"/>
              <a:t>19.06.2025: </a:t>
            </a:r>
          </a:p>
          <a:p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 smtClean="0"/>
              <a:t>мова</a:t>
            </a:r>
            <a:r>
              <a:rPr lang="ru-RU" dirty="0" smtClean="0"/>
              <a:t>: Гайдук </a:t>
            </a:r>
            <a:r>
              <a:rPr lang="ru-RU" dirty="0" err="1"/>
              <a:t>Софія</a:t>
            </a:r>
            <a:r>
              <a:rPr lang="ru-RU" dirty="0"/>
              <a:t> (11-Б</a:t>
            </a:r>
            <a:r>
              <a:rPr lang="ru-RU" dirty="0" smtClean="0"/>
              <a:t>), </a:t>
            </a:r>
            <a:r>
              <a:rPr lang="ru-RU" dirty="0" err="1"/>
              <a:t>Семенюк</a:t>
            </a:r>
            <a:r>
              <a:rPr lang="ru-RU" dirty="0"/>
              <a:t> </a:t>
            </a:r>
            <a:r>
              <a:rPr lang="ru-RU" dirty="0" err="1"/>
              <a:t>Софія</a:t>
            </a:r>
            <a:r>
              <a:rPr lang="ru-RU" dirty="0"/>
              <a:t> (11-А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 err="1"/>
              <a:t>Німецька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 smtClean="0"/>
              <a:t>: </a:t>
            </a:r>
            <a:r>
              <a:rPr lang="ru-RU" dirty="0"/>
              <a:t>Гайдук </a:t>
            </a:r>
            <a:r>
              <a:rPr lang="ru-RU" dirty="0" err="1"/>
              <a:t>Софія</a:t>
            </a:r>
            <a:r>
              <a:rPr lang="ru-RU" dirty="0"/>
              <a:t> (</a:t>
            </a:r>
            <a:r>
              <a:rPr lang="ru-RU" dirty="0" smtClean="0"/>
              <a:t>11-Б), Ковальчук </a:t>
            </a:r>
            <a:r>
              <a:rPr lang="ru-RU" dirty="0"/>
              <a:t>Христина (11-Б</a:t>
            </a:r>
            <a:r>
              <a:rPr lang="ru-RU" dirty="0" smtClean="0"/>
              <a:t>), </a:t>
            </a:r>
            <a:r>
              <a:rPr lang="ru-RU" dirty="0" err="1"/>
              <a:t>Семенюк</a:t>
            </a:r>
            <a:r>
              <a:rPr lang="ru-RU" dirty="0"/>
              <a:t> </a:t>
            </a:r>
            <a:r>
              <a:rPr lang="ru-RU" dirty="0" err="1"/>
              <a:t>Софія</a:t>
            </a:r>
            <a:r>
              <a:rPr lang="ru-RU" dirty="0"/>
              <a:t> (11-А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 err="1" smtClean="0"/>
              <a:t>Англійська</a:t>
            </a:r>
            <a:r>
              <a:rPr lang="ru-RU" dirty="0" smtClean="0"/>
              <a:t> </a:t>
            </a:r>
            <a:r>
              <a:rPr lang="ru-RU" dirty="0" err="1"/>
              <a:t>мова</a:t>
            </a:r>
            <a:r>
              <a:rPr lang="ru-RU" dirty="0" smtClean="0"/>
              <a:t>: </a:t>
            </a:r>
            <a:r>
              <a:rPr lang="ru-RU" dirty="0" err="1"/>
              <a:t>Чайковський</a:t>
            </a:r>
            <a:r>
              <a:rPr lang="ru-RU" dirty="0"/>
              <a:t> </a:t>
            </a:r>
            <a:r>
              <a:rPr lang="ru-RU" dirty="0" err="1"/>
              <a:t>Демʼян</a:t>
            </a:r>
            <a:r>
              <a:rPr lang="ru-RU" dirty="0"/>
              <a:t> (</a:t>
            </a:r>
            <a:r>
              <a:rPr lang="ru-RU" dirty="0" smtClean="0"/>
              <a:t>11-Б), Кондратюк </a:t>
            </a:r>
            <a:r>
              <a:rPr lang="ru-RU" dirty="0" err="1"/>
              <a:t>Уляна</a:t>
            </a:r>
            <a:r>
              <a:rPr lang="ru-RU" dirty="0"/>
              <a:t> (11-А)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0889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77A08A-19A4-436F-80C4-A3DFE0C85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2965" y="684296"/>
            <a:ext cx="8596668" cy="6539463"/>
          </a:xfrm>
        </p:spPr>
        <p:txBody>
          <a:bodyPr>
            <a:normAutofit/>
          </a:bodyPr>
          <a:lstStyle/>
          <a:p>
            <a:r>
              <a:rPr lang="ru-RU" dirty="0"/>
              <a:t>На початок 2023-2024 </a:t>
            </a:r>
            <a:r>
              <a:rPr lang="ru-RU" dirty="0" err="1"/>
              <a:t>н.р</a:t>
            </a:r>
            <a:r>
              <a:rPr lang="ru-RU" dirty="0"/>
              <a:t>. до складу </a:t>
            </a:r>
            <a:r>
              <a:rPr lang="ru-RU" dirty="0" err="1"/>
              <a:t>ліцею</a:t>
            </a:r>
            <a:r>
              <a:rPr lang="ru-RU" dirty="0"/>
              <a:t> входили початкова (1-4 </a:t>
            </a:r>
            <a:r>
              <a:rPr lang="ru-RU" dirty="0" err="1"/>
              <a:t>класи</a:t>
            </a:r>
            <a:r>
              <a:rPr lang="ru-RU" dirty="0"/>
              <a:t>), </a:t>
            </a:r>
            <a:r>
              <a:rPr lang="ru-RU" dirty="0" err="1"/>
              <a:t>середня</a:t>
            </a:r>
            <a:r>
              <a:rPr lang="ru-RU" dirty="0"/>
              <a:t> (5-9 </a:t>
            </a:r>
            <a:r>
              <a:rPr lang="ru-RU" dirty="0" err="1"/>
              <a:t>класи</a:t>
            </a:r>
            <a:r>
              <a:rPr lang="ru-RU" dirty="0"/>
              <a:t>) та </a:t>
            </a:r>
            <a:r>
              <a:rPr lang="ru-RU" dirty="0" err="1"/>
              <a:t>старша</a:t>
            </a:r>
            <a:r>
              <a:rPr lang="ru-RU" dirty="0"/>
              <a:t> (10, 11-ті </a:t>
            </a:r>
            <a:r>
              <a:rPr lang="ru-RU" dirty="0" err="1"/>
              <a:t>класи</a:t>
            </a:r>
            <a:r>
              <a:rPr lang="ru-RU" dirty="0"/>
              <a:t>) </a:t>
            </a:r>
            <a:r>
              <a:rPr lang="ru-RU" dirty="0" err="1"/>
              <a:t>школи</a:t>
            </a:r>
            <a:r>
              <a:rPr lang="ru-RU" dirty="0"/>
              <a:t>, де </a:t>
            </a:r>
            <a:r>
              <a:rPr lang="ru-RU" dirty="0" err="1"/>
              <a:t>навчалося</a:t>
            </a:r>
            <a:r>
              <a:rPr lang="ru-RU" dirty="0"/>
              <a:t> 507 </a:t>
            </a:r>
            <a:r>
              <a:rPr lang="ru-RU" dirty="0" err="1"/>
              <a:t>учнів</a:t>
            </a:r>
            <a:r>
              <a:rPr lang="ru-RU" dirty="0"/>
              <a:t>. </a:t>
            </a:r>
          </a:p>
          <a:p>
            <a:r>
              <a:rPr lang="ru-RU" dirty="0"/>
              <a:t>З 19 </a:t>
            </a:r>
            <a:r>
              <a:rPr lang="ru-RU" dirty="0" err="1"/>
              <a:t>січня</a:t>
            </a:r>
            <a:r>
              <a:rPr lang="ru-RU" dirty="0"/>
              <a:t> 2024 року проведена </a:t>
            </a:r>
            <a:r>
              <a:rPr lang="ru-RU" dirty="0" err="1"/>
              <a:t>реорганізація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закладу і до складу </a:t>
            </a:r>
            <a:r>
              <a:rPr lang="ru-RU" dirty="0" err="1"/>
              <a:t>ліцею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5-11 </a:t>
            </a:r>
            <a:r>
              <a:rPr lang="ru-RU" dirty="0" err="1"/>
              <a:t>класи</a:t>
            </a:r>
            <a:r>
              <a:rPr lang="ru-RU" dirty="0"/>
              <a:t>. На </a:t>
            </a:r>
            <a:r>
              <a:rPr lang="ru-RU" dirty="0" err="1"/>
              <a:t>кінець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року у </a:t>
            </a:r>
            <a:r>
              <a:rPr lang="ru-RU" dirty="0" err="1"/>
              <a:t>ліцеї</a:t>
            </a:r>
            <a:r>
              <a:rPr lang="ru-RU" dirty="0"/>
              <a:t> </a:t>
            </a:r>
            <a:r>
              <a:rPr lang="ru-RU" dirty="0" err="1"/>
              <a:t>навчалося</a:t>
            </a:r>
            <a:r>
              <a:rPr lang="ru-RU" dirty="0"/>
              <a:t> 339 </a:t>
            </a:r>
            <a:r>
              <a:rPr lang="ru-RU" dirty="0" err="1"/>
              <a:t>учнів</a:t>
            </a:r>
            <a:r>
              <a:rPr lang="ru-RU" dirty="0"/>
              <a:t>. </a:t>
            </a:r>
            <a:r>
              <a:rPr lang="ru-RU" dirty="0" err="1"/>
              <a:t>Уся</a:t>
            </a:r>
            <a:r>
              <a:rPr lang="ru-RU" dirty="0"/>
              <a:t> </a:t>
            </a:r>
            <a:r>
              <a:rPr lang="ru-RU" dirty="0" err="1"/>
              <a:t>наступна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стосуватиметься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 5-11 </a:t>
            </a:r>
            <a:r>
              <a:rPr lang="ru-RU" dirty="0" err="1"/>
              <a:t>класів</a:t>
            </a:r>
            <a:r>
              <a:rPr lang="ru-RU" dirty="0"/>
              <a:t>.</a:t>
            </a:r>
          </a:p>
          <a:p>
            <a:r>
              <a:rPr lang="uk-UA" dirty="0"/>
              <a:t>У ліцеї навчається 14 класів. Середня наповнюваність у класах складає 24 учні. Висока наповнюваність у 5-их, 6-Б та 9-Б класах (по 30 учнів). </a:t>
            </a:r>
          </a:p>
          <a:p>
            <a:r>
              <a:rPr lang="uk-UA" dirty="0"/>
              <a:t>Упродовж року на індивідуальну форму навчання переведено: </a:t>
            </a:r>
            <a:r>
              <a:rPr lang="uk-UA" dirty="0" err="1"/>
              <a:t>екстернатну</a:t>
            </a:r>
            <a:r>
              <a:rPr lang="uk-UA" dirty="0"/>
              <a:t> форму - 60 учнів, на сімейну форму – 6 учні.</a:t>
            </a:r>
          </a:p>
        </p:txBody>
      </p:sp>
    </p:spTree>
    <p:extLst>
      <p:ext uri="{BB962C8B-B14F-4D97-AF65-F5344CB8AC3E}">
        <p14:creationId xmlns:p14="http://schemas.microsoft.com/office/powerpoint/2010/main" val="2041098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1E9441-5EF1-4A00-9753-A34EE480D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846" y="2279859"/>
            <a:ext cx="8596668" cy="881269"/>
          </a:xfrm>
        </p:spPr>
        <p:txBody>
          <a:bodyPr>
            <a:normAutofit/>
          </a:bodyPr>
          <a:lstStyle/>
          <a:p>
            <a:r>
              <a:rPr lang="uk-UA" dirty="0"/>
              <a:t>15 учнів одинадцятих класів одержали свідоцтва з відзнакою про здобуття повної загальної середньої освіти 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5" name="Місце для вмісту 2">
            <a:extLst>
              <a:ext uri="{FF2B5EF4-FFF2-40B4-BE49-F238E27FC236}">
                <a16:creationId xmlns:a16="http://schemas.microsoft.com/office/drawing/2014/main" id="{8EC637E3-5009-4B89-B548-A01A0A39CB7B}"/>
              </a:ext>
            </a:extLst>
          </p:cNvPr>
          <p:cNvSpPr txBox="1">
            <a:spLocks/>
          </p:cNvSpPr>
          <p:nvPr/>
        </p:nvSpPr>
        <p:spPr>
          <a:xfrm>
            <a:off x="385786" y="3161128"/>
            <a:ext cx="8596668" cy="2093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dirty="0"/>
          </a:p>
          <a:p>
            <a:pPr marL="0" indent="0">
              <a:buFont typeface="Wingdings 3" charset="2"/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2268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D29BEE-55AB-4397-ABDC-7AE597ED2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4188" y="508607"/>
            <a:ext cx="8911687" cy="1280890"/>
          </a:xfrm>
        </p:spPr>
        <p:txBody>
          <a:bodyPr/>
          <a:lstStyle/>
          <a:p>
            <a:r>
              <a:rPr lang="uk-UA" dirty="0"/>
              <a:t>Напрямок 4. Педагогічна команда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E3770E-B88F-4A30-B364-E5D5FCA1C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5343" y="1318125"/>
            <a:ext cx="8596668" cy="5223565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1. Успішно впроваджено освітні програми на 2024/2025 </a:t>
            </a:r>
            <a:r>
              <a:rPr lang="uk-UA" dirty="0" err="1"/>
              <a:t>н.р</a:t>
            </a:r>
            <a:r>
              <a:rPr lang="uk-UA" dirty="0"/>
              <a:t>.. </a:t>
            </a:r>
          </a:p>
          <a:p>
            <a:r>
              <a:rPr lang="uk-UA" dirty="0"/>
              <a:t>2. Учителі Ліцею №8 ЛМР планують свою діяльність з використанням сучасних освітніх підходів: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самостійно розробляють календарно-тематичні плани відповідно до державних стандартів ЗСО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використовують види, форми та методи роботи, спрямовані на володіння учнями ключовими </a:t>
            </a:r>
            <a:r>
              <a:rPr lang="uk-UA" dirty="0" err="1"/>
              <a:t>компетентностями</a:t>
            </a:r>
            <a:endParaRPr lang="uk-UA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надають підтримку учням, які потребують індивідуальної освітньої траєкторії, зокрема учням, які беруть участь в олімпіадах і конкурсах, учням, які здобувають освіту за </a:t>
            </a:r>
            <a:r>
              <a:rPr lang="uk-UA" dirty="0" err="1"/>
              <a:t>екстернатною</a:t>
            </a:r>
            <a:r>
              <a:rPr lang="uk-UA" dirty="0"/>
              <a:t> формою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володіють ІКТ та розробляють і використовують інформаційні освітні ресурси (більшість вчителів ліцею  є досвідченими користувачами ІКТ та використовують різні освітні застосунки: </a:t>
            </a:r>
            <a:r>
              <a:rPr lang="de-DE" dirty="0"/>
              <a:t>Zoom, </a:t>
            </a:r>
            <a:r>
              <a:rPr lang="de-DE" dirty="0" err="1"/>
              <a:t>Meet</a:t>
            </a:r>
            <a:r>
              <a:rPr lang="de-DE" dirty="0"/>
              <a:t>, </a:t>
            </a:r>
            <a:r>
              <a:rPr lang="de-DE" dirty="0" err="1"/>
              <a:t>Kahoot</a:t>
            </a:r>
            <a:r>
              <a:rPr lang="de-DE" dirty="0"/>
              <a:t>, </a:t>
            </a:r>
            <a:r>
              <a:rPr lang="de-DE" dirty="0" err="1"/>
              <a:t>Learningapps</a:t>
            </a:r>
            <a:r>
              <a:rPr lang="de-DE" dirty="0"/>
              <a:t>, </a:t>
            </a:r>
            <a:r>
              <a:rPr lang="de-DE" dirty="0" err="1"/>
              <a:t>Padlet</a:t>
            </a:r>
            <a:r>
              <a:rPr lang="de-DE" dirty="0"/>
              <a:t>, </a:t>
            </a:r>
            <a:r>
              <a:rPr lang="de-DE" dirty="0" err="1"/>
              <a:t>Mentimeter</a:t>
            </a:r>
            <a:r>
              <a:rPr lang="de-DE" dirty="0"/>
              <a:t> </a:t>
            </a:r>
            <a:r>
              <a:rPr lang="uk-UA" dirty="0"/>
              <a:t>тощо. Уже третій навчальний рік ліцей працює на освітній платформі </a:t>
            </a:r>
            <a:r>
              <a:rPr lang="de-DE" dirty="0"/>
              <a:t>G Suite, </a:t>
            </a:r>
            <a:r>
              <a:rPr lang="uk-UA" dirty="0"/>
              <a:t>учителі англійської мови працюють на платформах </a:t>
            </a:r>
            <a:r>
              <a:rPr lang="de-DE" dirty="0"/>
              <a:t>Pearson </a:t>
            </a:r>
            <a:r>
              <a:rPr lang="uk-UA" dirty="0"/>
              <a:t>і </a:t>
            </a:r>
            <a:r>
              <a:rPr lang="de-DE" dirty="0"/>
              <a:t>Express Publishing. </a:t>
            </a:r>
            <a:r>
              <a:rPr lang="uk-UA" dirty="0"/>
              <a:t>Також педагоги створюють матеріали на освітніх платформах «На урок», «</a:t>
            </a:r>
            <a:r>
              <a:rPr lang="uk-UA" dirty="0" err="1"/>
              <a:t>Всеосвіта</a:t>
            </a:r>
            <a:r>
              <a:rPr lang="uk-UA" dirty="0"/>
              <a:t>», «</a:t>
            </a:r>
            <a:r>
              <a:rPr lang="uk-UA" dirty="0" err="1"/>
              <a:t>Кластайм</a:t>
            </a:r>
            <a:r>
              <a:rPr lang="uk-UA" dirty="0"/>
              <a:t>» тощо)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формують суспільні цінності під час навчальних занять та в позаурочний час (</a:t>
            </a:r>
            <a:r>
              <a:rPr lang="uk-UA" dirty="0" err="1"/>
              <a:t>взаємопідтримка</a:t>
            </a:r>
            <a:r>
              <a:rPr lang="uk-UA" dirty="0"/>
              <a:t> і взаємодовіра, патріотизм, чітка громадянська позиція тощо): при підборі змісту та виду завдань учителі враховують їх актуальність і доречність. Багато уваги цього навчального року приділялось вихованню патріотизму, взаємодопомозі/підтримці, безпеці тощо.</a:t>
            </a:r>
          </a:p>
        </p:txBody>
      </p:sp>
    </p:spTree>
    <p:extLst>
      <p:ext uri="{BB962C8B-B14F-4D97-AF65-F5344CB8AC3E}">
        <p14:creationId xmlns:p14="http://schemas.microsoft.com/office/powerpoint/2010/main" val="3292387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9289504-1ADE-45E7-9B39-B56755A45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7621" y="1488613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uk-UA" dirty="0"/>
              <a:t>3. Проводились різноформатні освітні заходи з природничих наук, учителі залучають учнів до участі у </a:t>
            </a:r>
            <a:r>
              <a:rPr lang="uk-UA" dirty="0" err="1"/>
              <a:t>проєктах</a:t>
            </a:r>
            <a:r>
              <a:rPr lang="uk-UA" dirty="0"/>
              <a:t> </a:t>
            </a:r>
            <a:r>
              <a:rPr lang="de-DE" dirty="0" err="1"/>
              <a:t>BioClab</a:t>
            </a:r>
            <a:r>
              <a:rPr lang="de-DE" dirty="0"/>
              <a:t>, </a:t>
            </a:r>
            <a:r>
              <a:rPr lang="de-DE" dirty="0" err="1"/>
              <a:t>LvivOpenLab</a:t>
            </a:r>
            <a:r>
              <a:rPr lang="de-DE" dirty="0"/>
              <a:t>, LEOLEND </a:t>
            </a:r>
            <a:r>
              <a:rPr lang="uk-UA" dirty="0"/>
              <a:t>тощо (детальніше у Напрямі 6). </a:t>
            </a:r>
            <a:endParaRPr lang="en-US" dirty="0"/>
          </a:p>
          <a:p>
            <a:r>
              <a:rPr lang="uk-UA" dirty="0"/>
              <a:t>4. У ліцеї діє 5 методичних комісій: учителів-словесників, учителів іноземних мов, учителів природничих наук, учителів предметів суспільного циклу, учителів естетично-оздоровчого циклу. Учителі-</a:t>
            </a:r>
            <a:r>
              <a:rPr lang="uk-UA" dirty="0" err="1"/>
              <a:t>предметники</a:t>
            </a:r>
            <a:r>
              <a:rPr lang="uk-UA" dirty="0"/>
              <a:t> обговорюють нагальні проблеми, діляться досвідом, планують діяльність тощо. </a:t>
            </a:r>
          </a:p>
          <a:p>
            <a:r>
              <a:rPr lang="uk-UA" dirty="0"/>
              <a:t>5. Відбулися засідання педагогічних спільнот. Упродовж року педагогічні працівники ліцею обмінювались досвідом, обговорювали питання викладання в НУШ. </a:t>
            </a:r>
          </a:p>
          <a:p>
            <a:r>
              <a:rPr lang="uk-UA" dirty="0"/>
              <a:t>6. У закладі створено добрі умови для навчання вчителів, педагоги підвищують кваліфікацію на курсах різних видів і форм.</a:t>
            </a:r>
          </a:p>
        </p:txBody>
      </p:sp>
    </p:spTree>
    <p:extLst>
      <p:ext uri="{BB962C8B-B14F-4D97-AF65-F5344CB8AC3E}">
        <p14:creationId xmlns:p14="http://schemas.microsoft.com/office/powerpoint/2010/main" val="3668867776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82183</TotalTime>
  <Words>1304</Words>
  <Application>Microsoft Office PowerPoint</Application>
  <PresentationFormat>Широкий екран</PresentationFormat>
  <Paragraphs>94</Paragraphs>
  <Slides>14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Wingdings 3</vt:lpstr>
      <vt:lpstr>Віхоть</vt:lpstr>
      <vt:lpstr>Звіт директора Ліцею №8  Львівської міської ради за 2024-2025 н.р.</vt:lpstr>
      <vt:lpstr>Напрямок 1. Ліцей №8 ЛМР Напрямок 2. Освітнє середовище</vt:lpstr>
      <vt:lpstr>Презентація PowerPoint</vt:lpstr>
      <vt:lpstr>Презентація PowerPoint</vt:lpstr>
      <vt:lpstr>Напрямок 3. Система оцінювання освітньої діяльності учнів</vt:lpstr>
      <vt:lpstr>Презентація PowerPoint</vt:lpstr>
      <vt:lpstr>Презентація PowerPoint</vt:lpstr>
      <vt:lpstr>Напрямок 4. Педагогічна команда</vt:lpstr>
      <vt:lpstr>Презентація PowerPoint</vt:lpstr>
      <vt:lpstr>Презентація PowerPoint</vt:lpstr>
      <vt:lpstr>Презентація PowerPoint</vt:lpstr>
      <vt:lpstr>Презентація PowerPoint</vt:lpstr>
      <vt:lpstr>Напрямок 5. Система управлінської діяльності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директора Ліцею №8  Львівської міської ради за 2023-2024 н.р.</dc:title>
  <dc:creator>COMPAQ</dc:creator>
  <cp:lastModifiedBy>Lenovo</cp:lastModifiedBy>
  <cp:revision>7</cp:revision>
  <dcterms:created xsi:type="dcterms:W3CDTF">2024-08-19T08:06:33Z</dcterms:created>
  <dcterms:modified xsi:type="dcterms:W3CDTF">2025-07-03T05:44:19Z</dcterms:modified>
</cp:coreProperties>
</file>